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1" r:id="rId7"/>
    <p:sldId id="264" r:id="rId8"/>
    <p:sldId id="267" r:id="rId9"/>
    <p:sldId id="269" r:id="rId10"/>
    <p:sldId id="272" r:id="rId11"/>
    <p:sldId id="273" r:id="rId12"/>
    <p:sldId id="274" r:id="rId13"/>
    <p:sldId id="276" r:id="rId14"/>
    <p:sldId id="278" r:id="rId15"/>
    <p:sldId id="281" r:id="rId16"/>
    <p:sldId id="282" r:id="rId17"/>
    <p:sldId id="283" r:id="rId18"/>
    <p:sldId id="285" r:id="rId19"/>
    <p:sldId id="284" r:id="rId20"/>
    <p:sldId id="286" r:id="rId21"/>
  </p:sldIdLst>
  <p:sldSz cx="12192000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" initials="RT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38" autoAdjust="0"/>
  </p:normalViewPr>
  <p:slideViewPr>
    <p:cSldViewPr>
      <p:cViewPr varScale="1">
        <p:scale>
          <a:sx n="78" d="100"/>
          <a:sy n="78" d="100"/>
        </p:scale>
        <p:origin x="85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5T20:47:09.192" idx="7">
    <p:pos x="10" y="10"/>
    <p:text>Not sure what this image is.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1672-6866-42DA-BE80-558AF7A478F8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F99E3-8E4C-4ABC-AB6D-A714EACA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2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C236F35-60D2-4F89-B974-73CDE1E027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ADF6B2F3-B9CC-4157-B1E5-7127434C88B4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86ABAD5-47E7-40A0-B83D-65CDB8D81491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10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1701D41-32B8-4C2B-8F28-C5C17258CD8D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11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mtClean="0"/>
              <a:t>Add pictures to break up text and create interest</a:t>
            </a:r>
          </a:p>
          <a:p>
            <a:r>
              <a:rPr lang="en-US" altLang="zh-CN" smtClean="0"/>
              <a:t>Too much text may tire your visitor and prompt them to leave your site</a:t>
            </a:r>
          </a:p>
          <a:p>
            <a:r>
              <a:rPr lang="en-US" altLang="zh-CN" smtClean="0"/>
              <a:t>Avoid cheap images</a:t>
            </a:r>
          </a:p>
          <a:p>
            <a:r>
              <a:rPr lang="en-US" altLang="zh-CN" smtClean="0"/>
              <a:t>Use attractive, eye-catching images that complement your content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CC7F0ACC-C8CE-46FF-8579-92FF38D688E0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12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E8518888-58C6-43DF-A271-8138E2152E74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13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5F22BF1-6361-4AFA-AEB3-B4461CEF6065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14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F7395B3-539F-4402-AA20-F89A9C1E8145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15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3B484A0-0ECE-4797-B94E-0CA6EE9A0DEC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16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85B6652-148F-49C1-B752-8EBC83CDA3ED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17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61F7928-08CA-4D83-9B3F-6A4DA8EB57F5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18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BDFFD7A-A3FE-40FF-93A2-812D74E04B62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19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2072AAE2-38E3-4610-BB8A-7CD78A5C6EDF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2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E1EA154F-F590-4F38-AEC5-1CE24B1DF92C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3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6521D4D-B67E-4B4E-A81D-E7F04D63010E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4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mtClean="0"/>
              <a:t>Benefit: Customers can quickly learn about your business via their phone.</a:t>
            </a:r>
          </a:p>
          <a:p>
            <a:r>
              <a:rPr lang="en-US" altLang="zh-CN" smtClean="0"/>
              <a:t>Benefit: Provides a professional company image.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</a:pPr>
            <a:r>
              <a:rPr lang="en-US" altLang="zh-CN" smtClean="0"/>
              <a:t>Benefit: Credibility, reliability, attractive, informative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</a:pPr>
            <a:r>
              <a:rPr lang="en-US" altLang="zh-CN" smtClean="0"/>
              <a:t>Bring new business from internet searches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DB2C73B-E0C3-42B8-A3A2-A4C78D5B20A4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5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2D4297F-F84F-4EBD-AA45-375D9E15C3BC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6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US" altLang="zh-CN" smtClean="0">
                <a:solidFill>
                  <a:schemeClr val="bg1"/>
                </a:solidFill>
              </a:rPr>
              <a:t>Quick access to information</a:t>
            </a:r>
          </a:p>
          <a:p>
            <a:pPr lvl="1"/>
            <a:r>
              <a:rPr lang="en-US" altLang="zh-CN" smtClean="0">
                <a:solidFill>
                  <a:schemeClr val="bg1"/>
                </a:solidFill>
              </a:rPr>
              <a:t>Easy to browse</a:t>
            </a:r>
          </a:p>
          <a:p>
            <a:pPr lvl="1"/>
            <a:r>
              <a:rPr lang="en-US" altLang="zh-CN" smtClean="0">
                <a:solidFill>
                  <a:schemeClr val="bg1"/>
                </a:solidFill>
              </a:rPr>
              <a:t>Increase visitor stay on site</a:t>
            </a:r>
          </a:p>
          <a:p>
            <a:pPr lvl="1"/>
            <a:r>
              <a:rPr lang="en-US" altLang="zh-CN" smtClean="0">
                <a:solidFill>
                  <a:schemeClr val="bg1"/>
                </a:solidFill>
              </a:rPr>
              <a:t>Make it </a:t>
            </a:r>
            <a:r>
              <a:rPr lang="en-US" altLang="zh-CN" b="1" i="1" smtClean="0">
                <a:solidFill>
                  <a:schemeClr val="bg1"/>
                </a:solidFill>
              </a:rPr>
              <a:t>extremely</a:t>
            </a:r>
            <a:r>
              <a:rPr lang="en-US" altLang="zh-CN" smtClean="0">
                <a:solidFill>
                  <a:schemeClr val="bg1"/>
                </a:solidFill>
              </a:rPr>
              <a:t> easy for visitors to contact you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2BDF496A-E3BD-4556-BEE6-44ED548FE822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7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mtClean="0"/>
              <a:t>Too many colors and too many images may distract your visitors and do not know where to focus their attention</a:t>
            </a:r>
          </a:p>
          <a:p>
            <a:r>
              <a:rPr lang="en-US" altLang="zh-CN" smtClean="0"/>
              <a:t>Have good contrast of text and background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C62E8A2D-49A6-4DCB-9707-D654191D26FE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8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mtClean="0"/>
              <a:t>Not giving your layouts enough spacing can make your site look to busy and crowded. </a:t>
            </a:r>
          </a:p>
          <a:p>
            <a:r>
              <a:rPr lang="en-US" altLang="zh-CN" smtClean="0"/>
              <a:t>Make your site as appealing to the eye as possible. 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24AA8F19-C418-4774-9F70-40DDA1E30F0B}" type="slidenum"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9</a:t>
            </a:fld>
            <a:endParaRPr lang="en-US" altLang="zh-CN" b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mtClean="0"/>
              <a:t>If content is easy to read, your audience will enjoy reading and spend more time on your website learning more about your business and capability. </a:t>
            </a:r>
          </a:p>
          <a:p>
            <a:r>
              <a:rPr lang="en-US" altLang="zh-CN" smtClean="0"/>
              <a:t>Select the right font, size, and spacing between the lines.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6D54-0119-4B38-AC6B-4CB192D018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007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65D7-C6AB-4ED6-8178-B644F72DDA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378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1613" cy="45243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43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5286-BE35-4233-A8F9-0BC9EB0343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362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03400"/>
            <a:ext cx="9447213" cy="182403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3A308-34E0-47C6-AC8E-2FCC15852A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911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7369-E0DB-46A5-AE37-408275AE9F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52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C201-58DF-4E07-97B4-4D50E4111D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917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9E3F-0D60-4E08-B513-7077914E44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88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2413" cy="40227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2193925"/>
            <a:ext cx="5334000" cy="40227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D32BA-ECF1-4254-9280-795ABC1F63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160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E767-EE1C-46B6-96FE-3574064F93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2873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2D87-052E-4F6F-8A03-3261B7F042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01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73AE0-1BB9-4B88-94CC-E2FA7E1CDB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816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DFCA-5299-4C30-A416-1863CAABDC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3813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5123-B3D7-415C-B48A-DFC30041B3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670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2DF2A-7020-4C9F-9651-96184B2827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58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209D-D3CF-45EC-BD35-F425BD7196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3696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1100" y="763588"/>
            <a:ext cx="2703513" cy="54530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3588"/>
            <a:ext cx="7962900" cy="54530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41410-6EB5-4CAA-83C4-AFC7EE829E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985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97A6-BED1-41B1-984A-91E1144A25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28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D315-63CF-4DD0-A9CE-1BC52D206E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02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8092-FB86-418A-9069-50AC5AA390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386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6290-E383-4B1B-A048-9BB3920398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944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B03B-CCDB-4DF1-83E6-7BFC8139B6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662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B4EB-E97A-4D65-A335-B61EF4C870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583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1556-1B51-45D4-990E-80C07A1AE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357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803400"/>
            <a:ext cx="9447213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908925" y="4314825"/>
            <a:ext cx="29083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b="0" smtClean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371600" y="4324350"/>
            <a:ext cx="640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1430338"/>
            <a:ext cx="27416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b="0" smtClean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6B5ED82-B35E-4890-A9B6-795DFBCF11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04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outline text format</a:t>
            </a:r>
          </a:p>
          <a:p>
            <a:pPr lvl="1"/>
            <a:r>
              <a:rPr lang="en-GB" altLang="zh-CN" smtClean="0"/>
              <a:t>Second Outline Level</a:t>
            </a:r>
          </a:p>
          <a:p>
            <a:pPr lvl="2"/>
            <a:r>
              <a:rPr lang="en-GB" altLang="zh-CN" smtClean="0"/>
              <a:t>Third Outline Level</a:t>
            </a:r>
          </a:p>
          <a:p>
            <a:pPr lvl="3"/>
            <a:r>
              <a:rPr lang="en-GB" altLang="zh-CN" smtClean="0"/>
              <a:t>Fourth Outline Level</a:t>
            </a:r>
          </a:p>
          <a:p>
            <a:pPr lvl="4"/>
            <a:r>
              <a:rPr lang="en-GB" altLang="zh-CN" smtClean="0"/>
              <a:t>Fifth Outline Level</a:t>
            </a:r>
          </a:p>
          <a:p>
            <a:pPr lvl="4"/>
            <a:r>
              <a:rPr lang="en-GB" altLang="zh-CN" smtClean="0"/>
              <a:t>Sixth Outline Level</a:t>
            </a:r>
          </a:p>
          <a:p>
            <a:pPr lvl="4"/>
            <a:r>
              <a:rPr lang="en-GB" altLang="zh-CN" smtClean="0"/>
              <a:t>Seventh Outline Level</a:t>
            </a:r>
          </a:p>
          <a:p>
            <a:pPr lvl="4"/>
            <a:r>
              <a:rPr lang="en-GB" altLang="zh-CN" smtClean="0"/>
              <a:t>Eighth Outline Level</a:t>
            </a:r>
          </a:p>
          <a:p>
            <a:pPr lvl="4"/>
            <a:r>
              <a:rPr lang="en-GB" altLang="zh-CN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763588"/>
            <a:ext cx="8609013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93925"/>
            <a:ext cx="10818813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outline text format</a:t>
            </a:r>
          </a:p>
          <a:p>
            <a:pPr lvl="1"/>
            <a:r>
              <a:rPr lang="en-GB" altLang="zh-CN" smtClean="0"/>
              <a:t>Second Outline Level</a:t>
            </a:r>
          </a:p>
          <a:p>
            <a:pPr lvl="2"/>
            <a:r>
              <a:rPr lang="en-GB" altLang="zh-CN" smtClean="0"/>
              <a:t>Third Outline Level</a:t>
            </a:r>
          </a:p>
          <a:p>
            <a:pPr lvl="3"/>
            <a:r>
              <a:rPr lang="en-GB" altLang="zh-CN" smtClean="0"/>
              <a:t>Fourth Outline Level</a:t>
            </a:r>
          </a:p>
          <a:p>
            <a:pPr lvl="4"/>
            <a:r>
              <a:rPr lang="en-GB" altLang="zh-CN" smtClean="0"/>
              <a:t>Fifth Outline Level</a:t>
            </a:r>
          </a:p>
          <a:p>
            <a:pPr lvl="4"/>
            <a:r>
              <a:rPr lang="en-GB" altLang="zh-CN" smtClean="0"/>
              <a:t>Sixth Outline Level</a:t>
            </a:r>
          </a:p>
          <a:p>
            <a:pPr lvl="4"/>
            <a:r>
              <a:rPr lang="en-GB" altLang="zh-CN" smtClean="0"/>
              <a:t>Seventh Outline Level</a:t>
            </a:r>
          </a:p>
          <a:p>
            <a:pPr lvl="4"/>
            <a:r>
              <a:rPr lang="en-GB" altLang="zh-CN" smtClean="0"/>
              <a:t>Eighth Outline Level</a:t>
            </a:r>
          </a:p>
          <a:p>
            <a:pPr lvl="0"/>
            <a:r>
              <a:rPr lang="en-GB" altLang="zh-CN" smtClean="0"/>
              <a:t>Ninth Outline LevelEdit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594725" y="6356350"/>
            <a:ext cx="29083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b="0" smtClean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 altLang="zh-CN"/>
              <a:t>2/15/18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63000" y="38100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b="0" smtClean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BE719DE-D274-4829-920E-4A07D5256E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net.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nnet.us/technical-tips-houston-texas-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ewProject@SunNet.u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hyperlink" Target="http://www.sunnet.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1803400"/>
            <a:ext cx="9448800" cy="18256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zh-CN" sz="4000" dirty="0" smtClean="0"/>
              <a:t>Have Your Website </a:t>
            </a:r>
            <a:br>
              <a:rPr lang="en-US" altLang="zh-CN" sz="4000" dirty="0" smtClean="0"/>
            </a:br>
            <a:r>
              <a:rPr lang="en-US" altLang="zh-CN" sz="4000" dirty="0" smtClean="0"/>
              <a:t>Bring You New Business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094537" y="3352800"/>
            <a:ext cx="3725863" cy="169386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zh-CN" dirty="0" smtClean="0"/>
              <a:t>Sandy Huang</a:t>
            </a: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zh-CN" dirty="0" smtClean="0"/>
              <a:t>Lesslie Hernandez</a:t>
            </a: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zh-CN" b="1" dirty="0" smtClean="0"/>
              <a:t>SunNet Solutions</a:t>
            </a: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zh-CN" dirty="0" smtClean="0">
                <a:solidFill>
                  <a:schemeClr val="tx1"/>
                </a:solidFill>
                <a:hlinkClick r:id="rId3"/>
              </a:rPr>
              <a:t>www.SunNet.us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zh-CN" b="1" dirty="0" smtClean="0"/>
              <a:t> </a:t>
            </a: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zh-CN" dirty="0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260350"/>
            <a:ext cx="287178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895600" y="763588"/>
            <a:ext cx="8610600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smtClean="0"/>
              <a:t>Keep content fresh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Outdated information can hurt your credibility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Search engines also like fresh content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2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2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068513" y="763588"/>
            <a:ext cx="9437687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zh-CN" sz="4000" smtClean="0"/>
              <a:t>Create interest, add pictures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endParaRPr lang="en-US" altLang="zh-CN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5399088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286000"/>
            <a:ext cx="4597400" cy="28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763588"/>
            <a:ext cx="10714037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altLang="zh-CN" sz="4000" smtClean="0"/>
              <a:t>Add credibility 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53340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Customer testimonials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Portfolio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Awards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Certifications 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Clients etc. </a:t>
            </a:r>
          </a:p>
          <a:p>
            <a:pPr eaLnBrk="1" hangingPunct="1">
              <a:lnSpc>
                <a:spcPct val="9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5407025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2895600" y="763588"/>
            <a:ext cx="8610600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smtClean="0"/>
              <a:t>  Contact us section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45720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Easily visible to your visitors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A quick link on the home page is an good option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Catch some important information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Automate appointment </a:t>
            </a:r>
            <a:b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set up if applicable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6629400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895600" y="763588"/>
            <a:ext cx="8610600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smtClean="0"/>
              <a:t>SEO in your website coding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  <a:buSzPct val="45000"/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Simple things to start with are:</a:t>
            </a:r>
          </a:p>
          <a:p>
            <a:pPr lvl="1" eaLnBrk="1" hangingPunct="1">
              <a:lnSpc>
                <a:spcPct val="115000"/>
              </a:lnSpc>
              <a:spcBef>
                <a:spcPts val="500"/>
              </a:spcBef>
              <a:spcAft>
                <a:spcPts val="1400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000" b="0">
                <a:solidFill>
                  <a:srgbClr val="000000"/>
                </a:solidFill>
                <a:latin typeface="Century Gothic" panose="020B0502020202020204" pitchFamily="34" charset="0"/>
              </a:rPr>
              <a:t>Meta description: summarizes your page’s content</a:t>
            </a:r>
          </a:p>
          <a:p>
            <a:pPr lvl="1" eaLnBrk="1" hangingPunct="1">
              <a:lnSpc>
                <a:spcPct val="115000"/>
              </a:lnSpc>
              <a:spcBef>
                <a:spcPts val="500"/>
              </a:spcBef>
              <a:spcAft>
                <a:spcPts val="1400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000" b="0">
                <a:solidFill>
                  <a:srgbClr val="000000"/>
                </a:solidFill>
                <a:latin typeface="Century Gothic" panose="020B0502020202020204" pitchFamily="34" charset="0"/>
              </a:rPr>
              <a:t>Meta keywords: tell search engines the page topic</a:t>
            </a:r>
          </a:p>
          <a:p>
            <a:pPr lvl="1" eaLnBrk="1" hangingPunct="1">
              <a:lnSpc>
                <a:spcPct val="115000"/>
              </a:lnSpc>
              <a:spcBef>
                <a:spcPts val="500"/>
              </a:spcBef>
              <a:spcAft>
                <a:spcPts val="1400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000" b="0">
                <a:solidFill>
                  <a:srgbClr val="000000"/>
                </a:solidFill>
                <a:latin typeface="Century Gothic" panose="020B0502020202020204" pitchFamily="34" charset="0"/>
              </a:rPr>
              <a:t>Title Tag: specifies the page title and is displayed on the </a:t>
            </a:r>
            <a:br>
              <a:rPr lang="en-US" altLang="zh-CN" sz="20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zh-CN" sz="2000" b="0">
                <a:solidFill>
                  <a:srgbClr val="000000"/>
                </a:solidFill>
                <a:latin typeface="Century Gothic" panose="020B0502020202020204" pitchFamily="34" charset="0"/>
              </a:rPr>
              <a:t>search engine results page</a:t>
            </a:r>
          </a:p>
          <a:p>
            <a:pPr lvl="1" eaLnBrk="1" hangingPunct="1">
              <a:lnSpc>
                <a:spcPct val="115000"/>
              </a:lnSpc>
              <a:spcBef>
                <a:spcPts val="500"/>
              </a:spcBef>
              <a:spcAft>
                <a:spcPts val="1400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000" b="0">
                <a:solidFill>
                  <a:srgbClr val="000000"/>
                </a:solidFill>
                <a:latin typeface="Century Gothic" panose="020B0502020202020204" pitchFamily="34" charset="0"/>
              </a:rPr>
              <a:t>H1/H2 Tags: contain targeted keywords that are closely related to the </a:t>
            </a:r>
            <a:br>
              <a:rPr lang="en-US" altLang="zh-CN" sz="20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zh-CN" sz="2000" b="0">
                <a:solidFill>
                  <a:srgbClr val="000000"/>
                </a:solidFill>
                <a:latin typeface="Century Gothic" panose="020B0502020202020204" pitchFamily="34" charset="0"/>
              </a:rPr>
              <a:t>title and hour content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2895600" y="763588"/>
            <a:ext cx="8610600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smtClean="0"/>
              <a:t>SEO in your URL design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SzPct val="95000"/>
              <a:buFontTx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Must contain that page’s top keyword</a:t>
            </a:r>
          </a:p>
          <a:p>
            <a:pPr lvl="2" eaLnBrk="1" hangingPunct="1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SzPct val="95000"/>
              <a:buFont typeface="Microsoft YaHei" panose="020B0503020204020204" pitchFamily="34" charset="-122"/>
              <a:buChar char="-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Don’t use too many keywords to the </a:t>
            </a:r>
            <a:b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point your site looks “spammy”</a:t>
            </a:r>
          </a:p>
          <a:p>
            <a:pPr lvl="1" eaLnBrk="1" hangingPunct="1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SzPct val="95000"/>
              <a:buFontTx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If multiple words, use hyphens to separate, not underscore</a:t>
            </a:r>
          </a:p>
          <a:p>
            <a:pPr lvl="1" eaLnBrk="1" hangingPunct="1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SzPct val="95000"/>
              <a:buFontTx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Do not make your URL too long</a:t>
            </a:r>
          </a:p>
          <a:p>
            <a:pPr lvl="1" eaLnBrk="1" hangingPunct="1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SzPct val="95000"/>
              <a:buFontTx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Make it attractive to your visitors, make sure they have an idea of what your page is about by looking at the link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3313113" y="763588"/>
            <a:ext cx="8193087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smtClean="0"/>
              <a:t>SEO credit from old </a:t>
            </a:r>
            <a:br>
              <a:rPr lang="en-US" altLang="zh-CN" sz="4000" smtClean="0"/>
            </a:br>
            <a:r>
              <a:rPr lang="en-US" altLang="zh-CN" sz="4000" smtClean="0"/>
              <a:t>website’s URLs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If you already have existing URL’s and </a:t>
            </a:r>
            <a:b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are thinking about changing them, use a 301 redirect</a:t>
            </a:r>
          </a:p>
          <a:p>
            <a:pPr lvl="4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Microsoft YaHei" panose="020B0503020204020204" pitchFamily="34" charset="-122"/>
              <a:buChar char="-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Cause a split of ranking signals</a:t>
            </a:r>
          </a:p>
          <a:p>
            <a:pPr lvl="4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 typeface="Microsoft YaHei" panose="020B0503020204020204" pitchFamily="34" charset="-122"/>
              <a:buChar char="-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Hurt your search traffic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</a:pPr>
            <a:r>
              <a:rPr lang="en-US" altLang="zh-CN" sz="3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Interested in scanning your site </a:t>
            </a:r>
            <a:br>
              <a:rPr lang="en-US" altLang="zh-CN" sz="32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zh-CN" sz="3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for a performance report</a:t>
            </a:r>
            <a:r>
              <a:rPr lang="en-US" altLang="zh-CN" sz="32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?</a:t>
            </a:r>
            <a:endParaRPr lang="en-US" altLang="zh-CN" sz="20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</a:pP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Visit:  </a:t>
            </a: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altLang="zh-CN" sz="2400" b="0" dirty="0" smtClean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sunnet.us/technical-tips-houston-texas-tx</a:t>
            </a:r>
            <a:endParaRPr lang="en-US" altLang="zh-CN" sz="2400" b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</a:pPr>
            <a:endParaRPr lang="en-US" altLang="zh-CN" sz="32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423988" y="2193925"/>
            <a:ext cx="9488487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</a:pPr>
            <a:r>
              <a:rPr lang="en-US" altLang="zh-CN" sz="3200" b="0">
                <a:solidFill>
                  <a:srgbClr val="000000"/>
                </a:solidFill>
                <a:latin typeface="Century Gothic" panose="020B0502020202020204" pitchFamily="34" charset="0"/>
              </a:rPr>
              <a:t>Last thing: Promote your website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</a:pPr>
            <a:r>
              <a:rPr lang="en-US" altLang="zh-CN" sz="3200" b="0">
                <a:solidFill>
                  <a:srgbClr val="000000"/>
                </a:solidFill>
                <a:latin typeface="Century Gothic" panose="020B0502020202020204" pitchFamily="34" charset="0"/>
              </a:rPr>
              <a:t>Use social media!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125913" y="2959100"/>
            <a:ext cx="45624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</a:pPr>
            <a:endParaRPr lang="en-US" altLang="zh-CN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Lesslie Hernandez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SunNet Solutions 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Tel: 713-783-8886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Email: </a:t>
            </a: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NewProject@SunNet.us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  <a:hlinkClick r:id="rId4"/>
              </a:rPr>
              <a:t>www.SunNet.us</a:t>
            </a: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593850"/>
            <a:ext cx="5661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789622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371600" y="2362200"/>
            <a:ext cx="10252075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10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Is it mobile friendly?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10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Modern or dated look? 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10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Latest technology (ex. browsers, mobile phones)?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10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Your website vs your competitor’s site?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10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Many visitors on your site?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10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Is </a:t>
            </a: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your site promoting steady business growth?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10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Any compliments on </a:t>
            </a:r>
            <a:r>
              <a:rPr lang="en-US" altLang="zh-CN" sz="24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your </a:t>
            </a:r>
            <a:r>
              <a:rPr lang="en-US" altLang="zh-CN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site</a:t>
            </a:r>
            <a:r>
              <a:rPr lang="en-US" altLang="zh-CN" sz="24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?</a:t>
            </a:r>
            <a:endParaRPr lang="en-US" altLang="zh-CN" sz="24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763588"/>
            <a:ext cx="8421688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dirty="0" smtClean="0"/>
              <a:t>7 critical points</a:t>
            </a:r>
            <a:br>
              <a:rPr lang="en-US" altLang="zh-CN" sz="4000" dirty="0" smtClean="0"/>
            </a:br>
            <a:r>
              <a:rPr lang="en-US" altLang="zh-CN" sz="4000" dirty="0" smtClean="0"/>
              <a:t>for your website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733800" y="763588"/>
            <a:ext cx="7583488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dirty="0" smtClean="0"/>
              <a:t>4 important things </a:t>
            </a:r>
            <a:r>
              <a:rPr lang="en-US" altLang="zh-CN" sz="4000" dirty="0" smtClean="0"/>
              <a:t>to consider if redesigning</a:t>
            </a:r>
            <a:endParaRPr lang="en-US" altLang="zh-CN" sz="4000" dirty="0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536700" y="2949575"/>
            <a:ext cx="913130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Tx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Mobile-friendly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Tx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The right graphic design and layout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Tx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The right content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Tx/>
              <a:buChar char="•"/>
            </a:pPr>
            <a:r>
              <a:rPr lang="en-US" altLang="zh-CN" sz="2400" b="0">
                <a:solidFill>
                  <a:srgbClr val="000000"/>
                </a:solidFill>
                <a:latin typeface="Century Gothic" panose="020B0502020202020204" pitchFamily="34" charset="0"/>
              </a:rPr>
              <a:t>Search Engine Optimization (SEO)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425575" y="763588"/>
            <a:ext cx="10080625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zh-CN" sz="4000" smtClean="0"/>
              <a:t>Make your site mobile-friendly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084263" y="2362200"/>
            <a:ext cx="108204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Tx/>
              <a:buChar char="•"/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Responsive website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Tx/>
              <a:buChar char="•"/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Mobile Web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Tx/>
              <a:buChar char="•"/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Mobile app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Tx/>
              <a:buFontTx/>
              <a:buChar char="•"/>
            </a:pP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Display your content in an </a:t>
            </a:r>
            <a:b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organized manner across </a:t>
            </a:r>
            <a:b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zh-CN" sz="2200" b="0">
                <a:solidFill>
                  <a:srgbClr val="000000"/>
                </a:solidFill>
                <a:latin typeface="Century Gothic" panose="020B0502020202020204" pitchFamily="34" charset="0"/>
              </a:rPr>
              <a:t>all platforms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262188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37" y="1905000"/>
            <a:ext cx="2671286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9075738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4000" smtClean="0"/>
              <a:t>User-friendly navigation bar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71628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355600" y="2286000"/>
            <a:ext cx="4191000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200" b="0" dirty="0">
                <a:latin typeface="Century Gothic" panose="020B0502020202020204" pitchFamily="34" charset="0"/>
              </a:rPr>
              <a:t>Quick access to information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200" b="0" dirty="0">
                <a:latin typeface="Century Gothic" panose="020B0502020202020204" pitchFamily="34" charset="0"/>
              </a:rPr>
              <a:t>Easy to browse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200" b="0" dirty="0">
                <a:latin typeface="Century Gothic" panose="020B0502020202020204" pitchFamily="34" charset="0"/>
              </a:rPr>
              <a:t>Increase </a:t>
            </a:r>
            <a:r>
              <a:rPr lang="en-US" altLang="zh-CN" sz="2200" b="0" dirty="0" smtClean="0">
                <a:latin typeface="Century Gothic" panose="020B0502020202020204" pitchFamily="34" charset="0"/>
              </a:rPr>
              <a:t>time visitors </a:t>
            </a:r>
            <a:r>
              <a:rPr lang="en-US" altLang="zh-CN" sz="2200" b="0" dirty="0">
                <a:latin typeface="Century Gothic" panose="020B0502020202020204" pitchFamily="34" charset="0"/>
              </a:rPr>
              <a:t>stay on site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  <a:spcAft>
                <a:spcPts val="1425"/>
              </a:spcAft>
              <a:buSzTx/>
              <a:buFont typeface="Arial" panose="020B0604020202020204" pitchFamily="34" charset="0"/>
              <a:buChar char="•"/>
            </a:pPr>
            <a:r>
              <a:rPr lang="en-US" altLang="zh-CN" sz="2200" b="0" dirty="0">
                <a:latin typeface="Century Gothic" panose="020B0502020202020204" pitchFamily="34" charset="0"/>
              </a:rPr>
              <a:t>Make it </a:t>
            </a:r>
            <a:r>
              <a:rPr lang="en-US" altLang="zh-CN" sz="2200" i="1" dirty="0">
                <a:latin typeface="Century Gothic" panose="020B0502020202020204" pitchFamily="34" charset="0"/>
              </a:rPr>
              <a:t>extremely</a:t>
            </a:r>
            <a:r>
              <a:rPr lang="en-US" altLang="zh-CN" sz="2200" b="0" dirty="0">
                <a:latin typeface="Century Gothic" panose="020B0502020202020204" pitchFamily="34" charset="0"/>
              </a:rPr>
              <a:t> easy for visitors to contact you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zh-CN" sz="2200" b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895600" y="763588"/>
            <a:ext cx="8610600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smtClean="0"/>
              <a:t>Keep design simple </a:t>
            </a:r>
            <a:br>
              <a:rPr lang="en-US" altLang="zh-CN" sz="4000" smtClean="0"/>
            </a:br>
            <a:endParaRPr lang="en-US" altLang="zh-CN" sz="28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2679251"/>
            <a:ext cx="5486400" cy="2843381"/>
          </a:xfrm>
          <a:prstGeom prst="rect">
            <a:avLst/>
          </a:prstGeom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44005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895600" y="763588"/>
            <a:ext cx="8610600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smtClean="0"/>
              <a:t>Give layout enough spacing</a:t>
            </a:r>
            <a:br>
              <a:rPr lang="en-US" altLang="zh-CN" sz="4000" smtClean="0"/>
            </a:br>
            <a:endParaRPr lang="en-US" altLang="zh-CN" sz="280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57475"/>
            <a:ext cx="555148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http://designprinciples101.wikispaces.com/file/view/bad-example_proximity.jpg/187508827/767x482/bad-example_proxim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1"/>
            <a:ext cx="47244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895600" y="763588"/>
            <a:ext cx="8610600" cy="12922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smtClean="0"/>
              <a:t>Make content easy to read</a:t>
            </a:r>
            <a:endParaRPr lang="en-US" altLang="zh-CN" sz="28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10275"/>
            <a:ext cx="24368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305050"/>
            <a:ext cx="5287962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05050"/>
            <a:ext cx="44958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</TotalTime>
  <Words>492</Words>
  <Application>Microsoft Office PowerPoint</Application>
  <PresentationFormat>Widescreen</PresentationFormat>
  <Paragraphs>114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Microsoft YaHei</vt:lpstr>
      <vt:lpstr>宋体</vt:lpstr>
      <vt:lpstr>Arial</vt:lpstr>
      <vt:lpstr>Arial Unicode MS</vt:lpstr>
      <vt:lpstr>Century Gothic</vt:lpstr>
      <vt:lpstr>Times New Roman</vt:lpstr>
      <vt:lpstr>Wingdings</vt:lpstr>
      <vt:lpstr>Default Design</vt:lpstr>
      <vt:lpstr>Default Design</vt:lpstr>
      <vt:lpstr>Have Your Website  Bring You New Business</vt:lpstr>
      <vt:lpstr>PowerPoint Presentation</vt:lpstr>
      <vt:lpstr>7 critical points for your website</vt:lpstr>
      <vt:lpstr>4 important things to consider if redesigning</vt:lpstr>
      <vt:lpstr>Make your site mobile-friendly</vt:lpstr>
      <vt:lpstr>User-friendly navigation bar </vt:lpstr>
      <vt:lpstr>Keep design simple  </vt:lpstr>
      <vt:lpstr>Give layout enough spacing </vt:lpstr>
      <vt:lpstr>Make content easy to read</vt:lpstr>
      <vt:lpstr>Keep content fresh</vt:lpstr>
      <vt:lpstr>Create interest, add pictures</vt:lpstr>
      <vt:lpstr>Add credibility </vt:lpstr>
      <vt:lpstr>  Contact us section</vt:lpstr>
      <vt:lpstr>SEO in your website coding</vt:lpstr>
      <vt:lpstr>SEO in your URL design</vt:lpstr>
      <vt:lpstr>SEO credit from old  website’s URLs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Your Website  Bring You New Business</dc:title>
  <dc:creator>Sandy Huang</dc:creator>
  <cp:lastModifiedBy>Lesslie</cp:lastModifiedBy>
  <cp:revision>13</cp:revision>
  <cp:lastPrinted>1601-01-01T00:00:00Z</cp:lastPrinted>
  <dcterms:created xsi:type="dcterms:W3CDTF">1601-01-01T00:00:00Z</dcterms:created>
  <dcterms:modified xsi:type="dcterms:W3CDTF">2018-02-26T16:43:25Z</dcterms:modified>
</cp:coreProperties>
</file>